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0" r:id="rId1"/>
  </p:sldMasterIdLst>
  <p:notesMasterIdLst>
    <p:notesMasterId r:id="rId18"/>
  </p:notesMasterIdLst>
  <p:sldIdLst>
    <p:sldId id="256" r:id="rId2"/>
    <p:sldId id="280" r:id="rId3"/>
    <p:sldId id="281" r:id="rId4"/>
    <p:sldId id="282" r:id="rId5"/>
    <p:sldId id="283" r:id="rId6"/>
    <p:sldId id="284" r:id="rId7"/>
    <p:sldId id="257" r:id="rId8"/>
    <p:sldId id="259" r:id="rId9"/>
    <p:sldId id="260" r:id="rId10"/>
    <p:sldId id="277" r:id="rId11"/>
    <p:sldId id="275" r:id="rId12"/>
    <p:sldId id="278" r:id="rId13"/>
    <p:sldId id="272" r:id="rId14"/>
    <p:sldId id="273" r:id="rId15"/>
    <p:sldId id="279" r:id="rId16"/>
    <p:sldId id="276" r:id="rId1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-798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FFED2D-D3BC-483C-A0F9-07D6A8A7068C}" type="datetimeFigureOut">
              <a:rPr lang="ru-RU" smtClean="0"/>
              <a:pPr/>
              <a:t>26.12.2020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98E885-B59E-47A3-A4A4-521BE80DB9A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454203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Выписать примеры к каждому НПА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98E885-B59E-47A3-A4A4-521BE80DB9A9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529320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Выписать примеры к каждому НПА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98E885-B59E-47A3-A4A4-521BE80DB9A9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529320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Выписать примеры к каждому НПА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98E885-B59E-47A3-A4A4-521BE80DB9A9}" type="slidenum">
              <a:rPr lang="ru-RU" smtClean="0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529320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Выписать примеры к каждому НПА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98E885-B59E-47A3-A4A4-521BE80DB9A9}" type="slidenum">
              <a:rPr lang="ru-RU" smtClean="0"/>
              <a:pPr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529320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07F70-5295-4BA3-8BB6-5C54DFD1371C}" type="datetimeFigureOut">
              <a:rPr lang="ru-RU" smtClean="0"/>
              <a:pPr/>
              <a:t>26.12.2020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E7F5A2-64E4-49D4-A031-C819A55A008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923682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07F70-5295-4BA3-8BB6-5C54DFD1371C}" type="datetimeFigureOut">
              <a:rPr lang="ru-RU" smtClean="0"/>
              <a:pPr/>
              <a:t>26.12.2020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E7F5A2-64E4-49D4-A031-C819A55A008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598632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07F70-5295-4BA3-8BB6-5C54DFD1371C}" type="datetimeFigureOut">
              <a:rPr lang="ru-RU" smtClean="0"/>
              <a:pPr/>
              <a:t>26.12.2020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E7F5A2-64E4-49D4-A031-C819A55A008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465727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07F70-5295-4BA3-8BB6-5C54DFD1371C}" type="datetimeFigureOut">
              <a:rPr lang="ru-RU" smtClean="0"/>
              <a:pPr/>
              <a:t>26.12.2020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E7F5A2-64E4-49D4-A031-C819A55A008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206976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07F70-5295-4BA3-8BB6-5C54DFD1371C}" type="datetimeFigureOut">
              <a:rPr lang="ru-RU" smtClean="0"/>
              <a:pPr/>
              <a:t>26.12.2020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E7F5A2-64E4-49D4-A031-C819A55A008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488583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07F70-5295-4BA3-8BB6-5C54DFD1371C}" type="datetimeFigureOut">
              <a:rPr lang="ru-RU" smtClean="0"/>
              <a:pPr/>
              <a:t>26.12.2020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E7F5A2-64E4-49D4-A031-C819A55A008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411141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07F70-5295-4BA3-8BB6-5C54DFD1371C}" type="datetimeFigureOut">
              <a:rPr lang="ru-RU" smtClean="0"/>
              <a:pPr/>
              <a:t>26.12.2020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E7F5A2-64E4-49D4-A031-C819A55A008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809827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07F70-5295-4BA3-8BB6-5C54DFD1371C}" type="datetimeFigureOut">
              <a:rPr lang="ru-RU" smtClean="0"/>
              <a:pPr/>
              <a:t>26.12.2020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E7F5A2-64E4-49D4-A031-C819A55A008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885911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07F70-5295-4BA3-8BB6-5C54DFD1371C}" type="datetimeFigureOut">
              <a:rPr lang="ru-RU" smtClean="0"/>
              <a:pPr/>
              <a:t>26.12.2020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E7F5A2-64E4-49D4-A031-C819A55A008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860977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07F70-5295-4BA3-8BB6-5C54DFD1371C}" type="datetimeFigureOut">
              <a:rPr lang="ru-RU" smtClean="0"/>
              <a:pPr/>
              <a:t>26.12.2020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E7F5A2-64E4-49D4-A031-C819A55A008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959651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07F70-5295-4BA3-8BB6-5C54DFD1371C}" type="datetimeFigureOut">
              <a:rPr lang="ru-RU" smtClean="0"/>
              <a:pPr/>
              <a:t>26.12.2020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E7F5A2-64E4-49D4-A031-C819A55A008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807280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07F70-5295-4BA3-8BB6-5C54DFD1371C}" type="datetimeFigureOut">
              <a:rPr lang="ru-RU" smtClean="0"/>
              <a:pPr/>
              <a:t>26.12.2020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E7F5A2-64E4-49D4-A031-C819A55A008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6901102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07F70-5295-4BA3-8BB6-5C54DFD1371C}" type="datetimeFigureOut">
              <a:rPr lang="ru-RU" smtClean="0"/>
              <a:pPr/>
              <a:t>26.12.2020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E7F5A2-64E4-49D4-A031-C819A55A008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462559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07F70-5295-4BA3-8BB6-5C54DFD1371C}" type="datetimeFigureOut">
              <a:rPr lang="ru-RU" smtClean="0"/>
              <a:pPr/>
              <a:t>26.12.2020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E7F5A2-64E4-49D4-A031-C819A55A008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843049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07F70-5295-4BA3-8BB6-5C54DFD1371C}" type="datetimeFigureOut">
              <a:rPr lang="ru-RU" smtClean="0"/>
              <a:pPr/>
              <a:t>26.12.2020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E7F5A2-64E4-49D4-A031-C819A55A008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134210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07F70-5295-4BA3-8BB6-5C54DFD1371C}" type="datetimeFigureOut">
              <a:rPr lang="ru-RU" smtClean="0"/>
              <a:pPr/>
              <a:t>26.12.2020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E7F5A2-64E4-49D4-A031-C819A55A008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379347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07F70-5295-4BA3-8BB6-5C54DFD1371C}" type="datetimeFigureOut">
              <a:rPr lang="ru-RU" smtClean="0"/>
              <a:pPr/>
              <a:t>26.12.2020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E7F5A2-64E4-49D4-A031-C819A55A008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961394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 cstate="print">
            <a:alphaModFix amt="8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14307F70-5295-4BA3-8BB6-5C54DFD1371C}" type="datetimeFigureOut">
              <a:rPr lang="ru-RU" smtClean="0"/>
              <a:pPr/>
              <a:t>26.12.2020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01E7F5A2-64E4-49D4-A031-C819A55A008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040832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  <p:sldLayoutId id="2147483705" r:id="rId15"/>
    <p:sldLayoutId id="2147483706" r:id="rId16"/>
    <p:sldLayoutId id="2147483707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06242" y="1997613"/>
            <a:ext cx="9693167" cy="2883208"/>
          </a:xfrm>
        </p:spPr>
        <p:txBody>
          <a:bodyPr>
            <a:noAutofit/>
          </a:bodyPr>
          <a:lstStyle/>
          <a:p>
            <a:r>
              <a:rPr lang="ru-RU" sz="4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Раздел  1.</a:t>
            </a:r>
            <a:endParaRPr lang="ru-RU" sz="4400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8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40375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54447" cy="1196215"/>
          </a:xfrm>
        </p:spPr>
        <p:txBody>
          <a:bodyPr>
            <a:norm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Точное земледелие – Технология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XXI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века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06437" y="2883878"/>
            <a:ext cx="2560321" cy="1200329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Технология позволяет</a:t>
            </a:r>
            <a:endParaRPr lang="ru-RU" sz="3600" dirty="0"/>
          </a:p>
        </p:txBody>
      </p:sp>
      <p:cxnSp>
        <p:nvCxnSpPr>
          <p:cNvPr id="5" name="Прямая со стрелкой 4"/>
          <p:cNvCxnSpPr/>
          <p:nvPr/>
        </p:nvCxnSpPr>
        <p:spPr>
          <a:xfrm flipV="1">
            <a:off x="3319976" y="1885072"/>
            <a:ext cx="2180491" cy="147710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6" name="Прямоугольник 5"/>
          <p:cNvSpPr/>
          <p:nvPr/>
        </p:nvSpPr>
        <p:spPr>
          <a:xfrm>
            <a:off x="5718850" y="1589652"/>
            <a:ext cx="5929200" cy="590841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Сократить расходы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7" name="Прямая со стрелкой 6"/>
          <p:cNvCxnSpPr/>
          <p:nvPr/>
        </p:nvCxnSpPr>
        <p:spPr>
          <a:xfrm>
            <a:off x="3221502" y="3953022"/>
            <a:ext cx="2363372" cy="126609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>
          <a:xfrm>
            <a:off x="5744641" y="3749458"/>
            <a:ext cx="5833069" cy="3108543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Хранить и анализировать производственную информацию (карты полей, урожайности, статистика деятельности, погодные условия)</a:t>
            </a: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36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5714160" y="2541566"/>
            <a:ext cx="5877619" cy="1077218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Контролировать качество выполнения работ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1" name="Прямая со стрелкой 10"/>
          <p:cNvCxnSpPr/>
          <p:nvPr/>
        </p:nvCxnSpPr>
        <p:spPr>
          <a:xfrm flipV="1">
            <a:off x="3289495" y="3263705"/>
            <a:ext cx="2281311" cy="46189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Три наиболее распространенных составляющих точного земледелия, к которым относятся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трелка вправо 3"/>
          <p:cNvSpPr/>
          <p:nvPr/>
        </p:nvSpPr>
        <p:spPr>
          <a:xfrm>
            <a:off x="1012874" y="2560320"/>
            <a:ext cx="1308295" cy="29542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2883877" y="2124222"/>
            <a:ext cx="8693834" cy="101287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ехнологии 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параллельного вождения и автопилотирования на базе системы навигации GPS</a:t>
            </a:r>
            <a:endPara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867464" y="3402038"/>
            <a:ext cx="8693834" cy="101287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Оценка 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биологического состояния растений </a:t>
            </a:r>
            <a:endPara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937803" y="4738468"/>
            <a:ext cx="8693834" cy="101287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Состояния 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почвы и построение карт 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плодородия и урожайности</a:t>
            </a:r>
            <a:endPara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трелка вправо 7"/>
          <p:cNvSpPr/>
          <p:nvPr/>
        </p:nvSpPr>
        <p:spPr>
          <a:xfrm>
            <a:off x="1080867" y="3781865"/>
            <a:ext cx="1308295" cy="29542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 вправо 8"/>
          <p:cNvSpPr/>
          <p:nvPr/>
        </p:nvSpPr>
        <p:spPr>
          <a:xfrm>
            <a:off x="1123071" y="5019821"/>
            <a:ext cx="1308295" cy="29542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3671668" y="2475914"/>
            <a:ext cx="4389120" cy="984738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Эффект применения</a:t>
            </a:r>
            <a:endParaRPr lang="ru-RU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869852" y="1024598"/>
            <a:ext cx="4389120" cy="984738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Снижение нагрузки на окружающую среду</a:t>
            </a:r>
            <a:endPara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6508652" y="1008185"/>
            <a:ext cx="4389120" cy="984738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Повышение отдачи с каждого кв.м. земли</a:t>
            </a:r>
            <a:endPara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825304" y="3990536"/>
            <a:ext cx="4389120" cy="984738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Повышение качества продукции</a:t>
            </a:r>
            <a:endPara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6607127" y="4004605"/>
            <a:ext cx="4389120" cy="984738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Снижение расходов на производство продукции</a:t>
            </a:r>
            <a:endPara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0" name="Прямая со стрелкой 9"/>
          <p:cNvCxnSpPr/>
          <p:nvPr/>
        </p:nvCxnSpPr>
        <p:spPr>
          <a:xfrm flipH="1">
            <a:off x="3207434" y="3530991"/>
            <a:ext cx="2602524" cy="36576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>
            <a:off x="6006905" y="3573194"/>
            <a:ext cx="2827606" cy="3376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 flipV="1">
            <a:off x="6049108" y="2096086"/>
            <a:ext cx="2532184" cy="35169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 flipH="1" flipV="1">
            <a:off x="3193366" y="2039815"/>
            <a:ext cx="2672862" cy="40796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люс 4"/>
          <p:cNvSpPr/>
          <p:nvPr/>
        </p:nvSpPr>
        <p:spPr>
          <a:xfrm>
            <a:off x="2602524" y="351692"/>
            <a:ext cx="1294227" cy="1195754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Минус 5"/>
          <p:cNvSpPr/>
          <p:nvPr/>
        </p:nvSpPr>
        <p:spPr>
          <a:xfrm>
            <a:off x="8651631" y="633046"/>
            <a:ext cx="1392701" cy="900333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1156861" y="1205139"/>
            <a:ext cx="4608512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40385" algn="just">
              <a:spcAft>
                <a:spcPts val="0"/>
              </a:spcAft>
            </a:pPr>
            <a:endParaRPr lang="ru-RU" sz="2100" b="1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21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оптимизация </a:t>
            </a:r>
            <a:r>
              <a:rPr lang="ru-RU" sz="21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использования расходных материалов (минимизация затрат);</a:t>
            </a:r>
            <a:endParaRPr lang="en-US" sz="21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21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повышение </a:t>
            </a:r>
            <a:r>
              <a:rPr lang="ru-RU" sz="21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производительности;</a:t>
            </a:r>
            <a:endParaRPr lang="en-US" sz="21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2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повышение </a:t>
            </a:r>
            <a:r>
              <a:rPr lang="ru-RU" sz="2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урожайности и качества сельхозпродукции;</a:t>
            </a:r>
            <a:endParaRPr lang="en-US" sz="21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21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снижение </a:t>
            </a:r>
            <a:r>
              <a:rPr lang="ru-RU" sz="21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себестоимости продукции;</a:t>
            </a:r>
            <a:endParaRPr lang="en-US" sz="21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21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четкий контроль и документирование </a:t>
            </a:r>
            <a:r>
              <a:rPr lang="ru-RU" sz="21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операций;</a:t>
            </a:r>
            <a:endParaRPr lang="en-US" sz="21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21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минимизация </a:t>
            </a:r>
            <a:r>
              <a:rPr lang="ru-RU" sz="21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негативного влияния сельскохозяйственного производства на окружающую природную среду;</a:t>
            </a:r>
            <a:endParaRPr lang="en-US" sz="21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  <a:tabLst>
                <a:tab pos="656590" algn="l"/>
              </a:tabLst>
            </a:pPr>
            <a:r>
              <a:rPr lang="ru-RU" sz="21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повышение </a:t>
            </a:r>
            <a:r>
              <a:rPr lang="ru-RU" sz="21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качества земель;</a:t>
            </a:r>
            <a:endParaRPr lang="en-US" sz="21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  <a:tabLst>
                <a:tab pos="656590" algn="l"/>
              </a:tabLst>
            </a:pPr>
            <a:r>
              <a:rPr lang="ru-RU" sz="21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информационная </a:t>
            </a:r>
            <a:r>
              <a:rPr lang="ru-RU" sz="21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поддержка сельскохозяйственного менеджмента</a:t>
            </a:r>
            <a:r>
              <a:rPr lang="ru-RU" sz="21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en-US" sz="21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076051" y="1557505"/>
            <a:ext cx="4783014" cy="30008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tabLst>
                <a:tab pos="457200" algn="l"/>
              </a:tabLst>
            </a:pPr>
            <a:r>
              <a:rPr lang="ru-RU" sz="21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1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дороговизна внедрения технологий; </a:t>
            </a:r>
          </a:p>
          <a:p>
            <a:pPr lvl="0">
              <a:tabLst>
                <a:tab pos="457200" algn="l"/>
              </a:tabLst>
            </a:pPr>
            <a:r>
              <a:rPr lang="ru-RU" sz="21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техническая сложность</a:t>
            </a:r>
            <a:r>
              <a:rPr lang="ru-RU" sz="21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(ультра-сложные компьютерные технологии); </a:t>
            </a:r>
          </a:p>
          <a:p>
            <a:pPr lvl="0">
              <a:tabLst>
                <a:tab pos="457200" algn="l"/>
              </a:tabLst>
            </a:pPr>
            <a:r>
              <a:rPr lang="ru-RU" sz="21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отсутствие специалистов в сельской местности; </a:t>
            </a:r>
          </a:p>
          <a:p>
            <a:pPr lvl="0">
              <a:tabLst>
                <a:tab pos="457200" algn="l"/>
              </a:tabLst>
            </a:pPr>
            <a:r>
              <a:rPr lang="ru-RU" sz="21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отсутствие </a:t>
            </a:r>
            <a:r>
              <a:rPr lang="ru-RU" sz="21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практического </a:t>
            </a:r>
            <a:r>
              <a:rPr lang="ru-RU" sz="21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опыта - технологии </a:t>
            </a:r>
            <a:r>
              <a:rPr lang="ru-RU" sz="21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точного земледелия являются совершенно </a:t>
            </a:r>
            <a:r>
              <a:rPr lang="ru-RU" sz="21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новыми, быстро </a:t>
            </a:r>
            <a:r>
              <a:rPr lang="ru-RU" sz="21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меняются и совершенствуются</a:t>
            </a:r>
            <a:r>
              <a:rPr lang="ru-RU" sz="21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98181" y="238689"/>
            <a:ext cx="10364451" cy="830455"/>
          </a:xfrm>
        </p:spPr>
        <p:txBody>
          <a:bodyPr>
            <a:no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Внедрение инновационных технологий позволит: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Шестиугольник 3"/>
          <p:cNvSpPr/>
          <p:nvPr/>
        </p:nvSpPr>
        <p:spPr>
          <a:xfrm>
            <a:off x="7440821" y="1987987"/>
            <a:ext cx="2880320" cy="102406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защиты посевов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Шестиугольник 4"/>
          <p:cNvSpPr/>
          <p:nvPr/>
        </p:nvSpPr>
        <p:spPr>
          <a:xfrm>
            <a:off x="1685035" y="4042738"/>
            <a:ext cx="2880320" cy="1002115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Внесение минеральных удобрений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Шестиугольник 5"/>
          <p:cNvSpPr/>
          <p:nvPr/>
        </p:nvSpPr>
        <p:spPr>
          <a:xfrm>
            <a:off x="4473662" y="4808683"/>
            <a:ext cx="2880320" cy="1003239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Автоматизация планирования посевных работ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Шестиугольник 6"/>
          <p:cNvSpPr/>
          <p:nvPr/>
        </p:nvSpPr>
        <p:spPr>
          <a:xfrm>
            <a:off x="7389440" y="4089227"/>
            <a:ext cx="2842406" cy="955626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Ведение мониторинга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Шестиугольник 7"/>
          <p:cNvSpPr/>
          <p:nvPr/>
        </p:nvSpPr>
        <p:spPr>
          <a:xfrm>
            <a:off x="4445923" y="3046047"/>
            <a:ext cx="3026120" cy="9144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Растениеводство</a:t>
            </a:r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Шестиугольник 8"/>
          <p:cNvSpPr/>
          <p:nvPr/>
        </p:nvSpPr>
        <p:spPr>
          <a:xfrm>
            <a:off x="1335721" y="1922727"/>
            <a:ext cx="3080176" cy="1027303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Внедрение электронных карт полей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Шестиугольник 9"/>
          <p:cNvSpPr/>
          <p:nvPr/>
        </p:nvSpPr>
        <p:spPr>
          <a:xfrm>
            <a:off x="4401829" y="978014"/>
            <a:ext cx="2995850" cy="100415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Автоматизация систем севооборота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трелка вверх 10"/>
          <p:cNvSpPr/>
          <p:nvPr/>
        </p:nvSpPr>
        <p:spPr>
          <a:xfrm>
            <a:off x="5837020" y="2244534"/>
            <a:ext cx="243926" cy="421434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Стрелка вниз 11"/>
          <p:cNvSpPr/>
          <p:nvPr/>
        </p:nvSpPr>
        <p:spPr>
          <a:xfrm>
            <a:off x="5837020" y="4089227"/>
            <a:ext cx="243926" cy="40344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Стрелка влево 12"/>
          <p:cNvSpPr/>
          <p:nvPr/>
        </p:nvSpPr>
        <p:spPr>
          <a:xfrm rot="2307903">
            <a:off x="3987755" y="3141228"/>
            <a:ext cx="432048" cy="23471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Стрелка влево 13"/>
          <p:cNvSpPr/>
          <p:nvPr/>
        </p:nvSpPr>
        <p:spPr>
          <a:xfrm rot="19830323">
            <a:off x="3957729" y="3590746"/>
            <a:ext cx="432048" cy="23471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Стрелка влево 14"/>
          <p:cNvSpPr/>
          <p:nvPr/>
        </p:nvSpPr>
        <p:spPr>
          <a:xfrm rot="8842929">
            <a:off x="7524527" y="3161353"/>
            <a:ext cx="432048" cy="23471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Стрелка влево 15"/>
          <p:cNvSpPr/>
          <p:nvPr/>
        </p:nvSpPr>
        <p:spPr>
          <a:xfrm rot="12081357">
            <a:off x="7549107" y="3531550"/>
            <a:ext cx="432048" cy="23471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1603092" y="407502"/>
            <a:ext cx="8694459" cy="830455"/>
          </a:xfrm>
        </p:spPr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Что такое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NDVI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?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" name="Рисунок 14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06766" y="3472440"/>
            <a:ext cx="5494655" cy="2910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5" name="Rectangle 1"/>
          <p:cNvSpPr>
            <a:spLocks noChangeArrowheads="1"/>
          </p:cNvSpPr>
          <p:nvPr/>
        </p:nvSpPr>
        <p:spPr bwMode="auto">
          <a:xfrm>
            <a:off x="534572" y="1216427"/>
            <a:ext cx="11155681" cy="21544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NDVI (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Normalized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Difference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Vegetation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Index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 – 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это нормализованный относительный индекс растительности, являющийся простым количественным показателем объема биомассы. Высокий относительный индекс растительности связан, как правило, с густой растительностью. Данный индекс еще называют вегетационным индексом. В настоящее время это один из самых распространенных и используемых индексов для количественной оценки растительного покрова поверхности земли.</a:t>
            </a:r>
            <a:endParaRPr kumimoji="0" lang="ru-RU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31164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684964" y="1631853"/>
            <a:ext cx="2367726" cy="2308324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Карты 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NDVI</a:t>
            </a: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помогают</a:t>
            </a:r>
          </a:p>
          <a:p>
            <a:pPr algn="ctr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оценить: </a:t>
            </a:r>
            <a:endParaRPr lang="ru-RU" sz="3600" dirty="0"/>
          </a:p>
        </p:txBody>
      </p:sp>
      <p:cxnSp>
        <p:nvCxnSpPr>
          <p:cNvPr id="15" name="Прямая со стрелкой 14"/>
          <p:cNvCxnSpPr/>
          <p:nvPr/>
        </p:nvCxnSpPr>
        <p:spPr>
          <a:xfrm flipV="1">
            <a:off x="3305908" y="633047"/>
            <a:ext cx="2180491" cy="147710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6" name="Прямоугольник 15"/>
          <p:cNvSpPr/>
          <p:nvPr/>
        </p:nvSpPr>
        <p:spPr>
          <a:xfrm>
            <a:off x="5704782" y="337627"/>
            <a:ext cx="5929200" cy="590841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Всхожесть растений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0" name="Прямая со стрелкой 19"/>
          <p:cNvCxnSpPr/>
          <p:nvPr/>
        </p:nvCxnSpPr>
        <p:spPr>
          <a:xfrm>
            <a:off x="3291840" y="3165231"/>
            <a:ext cx="2363372" cy="126609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1" name="Прямоугольник 20"/>
          <p:cNvSpPr/>
          <p:nvPr/>
        </p:nvSpPr>
        <p:spPr>
          <a:xfrm>
            <a:off x="5814980" y="3584921"/>
            <a:ext cx="5861205" cy="1138773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Прогноз продуктивности полей </a:t>
            </a:r>
          </a:p>
          <a:p>
            <a:pPr algn="ctr"/>
            <a:endParaRPr lang="ru-RU" sz="3600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5744641" y="1277819"/>
            <a:ext cx="5903408" cy="584775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Рост растений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784498" y="2189874"/>
            <a:ext cx="5877619" cy="1101965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Наличие сорняков и болезней растений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7" name="Прямая со стрелкой 26"/>
          <p:cNvCxnSpPr/>
          <p:nvPr/>
        </p:nvCxnSpPr>
        <p:spPr>
          <a:xfrm flipV="1">
            <a:off x="3247292" y="2785403"/>
            <a:ext cx="2379785" cy="11723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/>
          <p:nvPr/>
        </p:nvCxnSpPr>
        <p:spPr>
          <a:xfrm flipV="1">
            <a:off x="3259015" y="1674055"/>
            <a:ext cx="2283656" cy="88157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520804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ятиугольник 5"/>
          <p:cNvSpPr/>
          <p:nvPr/>
        </p:nvSpPr>
        <p:spPr>
          <a:xfrm>
            <a:off x="1174987" y="2659687"/>
            <a:ext cx="2918712" cy="857238"/>
          </a:xfrm>
          <a:prstGeom prst="homePlat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Начало вегетации</a:t>
            </a: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176996" y="423260"/>
            <a:ext cx="1068206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Индексы применяются при оценке состояния посевов в определенный момент времени или в динамике. Они изменяются весь сезон и их значения отличаются во время роста, цветения и созревания растений.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ятиугольник 4"/>
          <p:cNvSpPr/>
          <p:nvPr/>
        </p:nvSpPr>
        <p:spPr>
          <a:xfrm>
            <a:off x="1116372" y="4246990"/>
            <a:ext cx="2918712" cy="857238"/>
          </a:xfrm>
          <a:prstGeom prst="homePlat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Цветение</a:t>
            </a: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ятиугольник 6"/>
          <p:cNvSpPr/>
          <p:nvPr/>
        </p:nvSpPr>
        <p:spPr>
          <a:xfrm>
            <a:off x="1128096" y="5665484"/>
            <a:ext cx="2918712" cy="857238"/>
          </a:xfrm>
          <a:prstGeom prst="homePlat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Созревание</a:t>
            </a: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543859" y="1631857"/>
            <a:ext cx="3179299" cy="7315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Индекс </a:t>
            </a:r>
            <a:r>
              <a:rPr lang="en-US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NDVI</a:t>
            </a:r>
            <a:endParaRPr lang="ru-RU" sz="3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1" name="Прямая со стрелкой 10"/>
          <p:cNvCxnSpPr/>
          <p:nvPr/>
        </p:nvCxnSpPr>
        <p:spPr>
          <a:xfrm flipV="1">
            <a:off x="5317587" y="2785402"/>
            <a:ext cx="1645920" cy="56270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>
            <a:off x="5387926" y="4670474"/>
            <a:ext cx="1786597" cy="1406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>
            <a:off x="5329310" y="5877949"/>
            <a:ext cx="1620130" cy="593189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6" name="Прямоугольник 15"/>
          <p:cNvSpPr/>
          <p:nvPr/>
        </p:nvSpPr>
        <p:spPr>
          <a:xfrm rot="20457596">
            <a:off x="5301177" y="2489982"/>
            <a:ext cx="1324708" cy="65883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рост</a:t>
            </a:r>
            <a:endParaRPr lang="ru-RU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5466383" y="3999502"/>
            <a:ext cx="1736275" cy="6147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остановка</a:t>
            </a:r>
            <a:endParaRPr lang="ru-RU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 rot="1217841">
            <a:off x="5435904" y="5558671"/>
            <a:ext cx="1736275" cy="6147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снижение</a:t>
            </a:r>
            <a:endParaRPr lang="ru-RU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7877908" y="2532184"/>
            <a:ext cx="3896750" cy="85812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анализируется состояние почвы для качественного проведения предпосевной обработки грунта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7847428" y="3922541"/>
            <a:ext cx="3896750" cy="85812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рассматривается уровень потерь растений и определяется потребность в подсеве или пересеве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7901354" y="5481711"/>
            <a:ext cx="3896750" cy="85812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уточнить сроки сбора и окончательно спрогнозировать урожайность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69625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ятиугольник 5"/>
          <p:cNvSpPr/>
          <p:nvPr/>
        </p:nvSpPr>
        <p:spPr>
          <a:xfrm>
            <a:off x="401263" y="2489982"/>
            <a:ext cx="4184805" cy="1434904"/>
          </a:xfrm>
          <a:prstGeom prst="homePlat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Существует множество вариантов использования </a:t>
            </a: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NDVI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для анализа развития растений:</a:t>
            </a: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5176910" y="211016"/>
            <a:ext cx="6133514" cy="73151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Измерение биомассы и оценки состояния и здоровья культур</a:t>
            </a: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132363" y="1109004"/>
            <a:ext cx="6133514" cy="7479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Выявление вредителей, болезней, грибков или пересохших участков поля на ранних стадиях</a:t>
            </a: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5130018" y="2077329"/>
            <a:ext cx="6133514" cy="87219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Создание нормальных условий роста на определенной территории путем генерирования временных рядов NDVI</a:t>
            </a: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5130018" y="3188677"/>
            <a:ext cx="6133514" cy="48299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Определение будущего урожая</a:t>
            </a: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5127673" y="3945987"/>
            <a:ext cx="6133514" cy="87219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Оперативное выявление проблемных зон на поле, оценка эффективности орошения, внесения удобрений и пестицидов</a:t>
            </a: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5153464" y="5139395"/>
            <a:ext cx="6133514" cy="50174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Наблюдение за продуктивностью поля</a:t>
            </a: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5165186" y="5877950"/>
            <a:ext cx="6133514" cy="50174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Отслеживание наступления засухи и определение пожароопасных регионов</a:t>
            </a: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69625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1378635" y="618981"/>
            <a:ext cx="9819248" cy="1077218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NDVI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предназначен для измерения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эколого-климатических характеристик растительности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но в тоже время может показывать значительную корреляцию с некоторыми параметрами, совсем другой области: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343795" y="1953857"/>
            <a:ext cx="6773260" cy="4524315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lvl="0">
              <a:buFont typeface="Arial" pitchFamily="34" charset="0"/>
              <a:buChar char="•"/>
            </a:pPr>
            <a:r>
              <a:rPr lang="ru-RU" sz="2800" dirty="0" smtClean="0"/>
              <a:t> Продуктивность (временные изменения) </a:t>
            </a:r>
          </a:p>
          <a:p>
            <a:pPr lvl="0">
              <a:buFont typeface="Arial" pitchFamily="34" charset="0"/>
              <a:buChar char="•"/>
            </a:pPr>
            <a:r>
              <a:rPr lang="ru-RU" sz="2800" dirty="0" smtClean="0"/>
              <a:t>Определение биомассы</a:t>
            </a:r>
          </a:p>
          <a:p>
            <a:pPr lvl="0">
              <a:buFont typeface="Arial" pitchFamily="34" charset="0"/>
              <a:buChar char="•"/>
            </a:pPr>
            <a:r>
              <a:rPr lang="ru-RU" sz="2800" dirty="0" smtClean="0"/>
              <a:t> Влажность и минеральную (органическую) насыщенность почвы</a:t>
            </a:r>
          </a:p>
          <a:p>
            <a:pPr lvl="0">
              <a:buFont typeface="Arial" pitchFamily="34" charset="0"/>
              <a:buChar char="•"/>
            </a:pPr>
            <a:r>
              <a:rPr lang="ru-RU" sz="2800" dirty="0" smtClean="0"/>
              <a:t> Испаряемость (</a:t>
            </a:r>
            <a:r>
              <a:rPr lang="ru-RU" sz="2800" dirty="0" err="1" smtClean="0"/>
              <a:t>эвапотранспирация</a:t>
            </a:r>
            <a:r>
              <a:rPr lang="ru-RU" sz="2800" dirty="0" smtClean="0"/>
              <a:t>)</a:t>
            </a:r>
          </a:p>
          <a:p>
            <a:pPr lvl="0">
              <a:buFont typeface="Arial" pitchFamily="34" charset="0"/>
              <a:buChar char="•"/>
            </a:pPr>
            <a:r>
              <a:rPr lang="ru-RU" sz="2800" dirty="0" smtClean="0"/>
              <a:t> Объем, </a:t>
            </a:r>
            <a:r>
              <a:rPr lang="ru-RU" sz="2800" dirty="0" err="1" smtClean="0"/>
              <a:t>выпадаемых</a:t>
            </a:r>
            <a:r>
              <a:rPr lang="ru-RU" sz="2800" dirty="0" smtClean="0"/>
              <a:t> осадков</a:t>
            </a:r>
          </a:p>
          <a:p>
            <a:pPr lvl="0">
              <a:buFont typeface="Arial" pitchFamily="34" charset="0"/>
              <a:buChar char="•"/>
            </a:pPr>
            <a:r>
              <a:rPr lang="ru-RU" sz="2800" dirty="0" smtClean="0"/>
              <a:t> Мощность и характеристики снежного покрова</a:t>
            </a:r>
          </a:p>
          <a:p>
            <a:pPr algn="ctr"/>
            <a:endParaRPr lang="ru-RU" sz="3600" dirty="0"/>
          </a:p>
        </p:txBody>
      </p:sp>
      <p:sp>
        <p:nvSpPr>
          <p:cNvPr id="7" name="Выгнутая влево стрелка 6"/>
          <p:cNvSpPr/>
          <p:nvPr/>
        </p:nvSpPr>
        <p:spPr>
          <a:xfrm>
            <a:off x="393895" y="1378634"/>
            <a:ext cx="801859" cy="3390314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20804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ятиугольник 5"/>
          <p:cNvSpPr/>
          <p:nvPr/>
        </p:nvSpPr>
        <p:spPr>
          <a:xfrm>
            <a:off x="232451" y="2574388"/>
            <a:ext cx="4466159" cy="1631852"/>
          </a:xfrm>
          <a:prstGeom prst="homePlat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карты NDVI служат основой для создания следующих карт:</a:t>
            </a:r>
            <a:endParaRPr lang="ru-RU" sz="3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5106570" y="225084"/>
            <a:ext cx="6555545" cy="73151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карты продуктивности лесов и </a:t>
            </a:r>
            <a:r>
              <a:rPr lang="ru-RU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сельхозземель</a:t>
            </a:r>
            <a:endPara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118295" y="1291884"/>
            <a:ext cx="6133514" cy="55098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карты типов ландшафтов</a:t>
            </a:r>
            <a:endPara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5087815" y="2274278"/>
            <a:ext cx="6133514" cy="53926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карты растительности и природных зон</a:t>
            </a:r>
            <a:endPara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5130018" y="3188677"/>
            <a:ext cx="6133514" cy="48299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почвенные карты</a:t>
            </a:r>
            <a:endPara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5127673" y="3945987"/>
            <a:ext cx="6133514" cy="51347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аридные карты</a:t>
            </a:r>
            <a:endPara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5083126" y="4745500"/>
            <a:ext cx="6133514" cy="50174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фито-гидрологические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карты</a:t>
            </a:r>
            <a:endParaRPr lang="ru-RU" sz="2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5080779" y="5469987"/>
            <a:ext cx="6133514" cy="50174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эколого-климатические карты</a:t>
            </a:r>
            <a:endPara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69625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умное фермерство (1)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42537" y="1266092"/>
            <a:ext cx="10185009" cy="51628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2771336" y="478302"/>
            <a:ext cx="818762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1D2127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Эволюция цифрового сельского хозяйства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20804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3629465" y="267284"/>
            <a:ext cx="5711483" cy="113948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Согласно опросам, самыми популярными инновациями среди зарубежных фермерских хозяйств являются:</a:t>
            </a:r>
          </a:p>
          <a:p>
            <a:pPr algn="ctr"/>
            <a:endParaRPr lang="ru-RU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562707" y="1969476"/>
            <a:ext cx="2813539" cy="99880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сбор и анализ проб почвы </a:t>
            </a:r>
            <a:endParaRPr lang="ru-RU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3373902" y="3474720"/>
            <a:ext cx="2956560" cy="172798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карты урожайности, мониторы урожайности, навигационные GPS-системы </a:t>
            </a:r>
            <a:endParaRPr lang="ru-RU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6046763" y="2065605"/>
            <a:ext cx="3308254" cy="138098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технологии дифференцированного внесения удобрений и предписывающие карты </a:t>
            </a:r>
            <a:endParaRPr lang="ru-RU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9043181" y="3781864"/>
            <a:ext cx="2813539" cy="99880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спутниковые снимки и анализ карт </a:t>
            </a:r>
            <a:r>
              <a:rPr lang="en-U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NDVI</a:t>
            </a:r>
            <a:endParaRPr lang="ru-RU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4" name="Прямая со стрелкой 13"/>
          <p:cNvCxnSpPr/>
          <p:nvPr/>
        </p:nvCxnSpPr>
        <p:spPr>
          <a:xfrm flipH="1">
            <a:off x="3530991" y="1519311"/>
            <a:ext cx="2771335" cy="80185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 flipH="1">
            <a:off x="4867422" y="1575582"/>
            <a:ext cx="1631852" cy="163185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>
            <a:off x="6752492" y="1617785"/>
            <a:ext cx="1012874" cy="23915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hape 25"/>
          <p:cNvCxnSpPr>
            <a:endCxn id="12" idx="0"/>
          </p:cNvCxnSpPr>
          <p:nvPr/>
        </p:nvCxnSpPr>
        <p:spPr>
          <a:xfrm>
            <a:off x="7498080" y="1547446"/>
            <a:ext cx="2951871" cy="2234418"/>
          </a:xfrm>
          <a:prstGeom prst="bent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169625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23909" y="186888"/>
            <a:ext cx="11761841" cy="1533840"/>
          </a:xfrm>
        </p:spPr>
        <p:txBody>
          <a:bodyPr>
            <a:normAutofit/>
          </a:bodyPr>
          <a:lstStyle/>
          <a:p>
            <a:pPr algn="l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Точное земледелие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– это система управления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продуктивностью посевов, основанная на использовании комплекса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спутниковых и компьютерных технологий. 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34796" y="1222328"/>
            <a:ext cx="5148552" cy="177409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Системы навигации и телеметрии (системы точного позиционирования агрегата в поле, параллельного вождения, картирования урожайности)</a:t>
            </a:r>
          </a:p>
          <a:p>
            <a:pPr algn="ctr"/>
            <a:endParaRPr lang="ru-RU" dirty="0"/>
          </a:p>
        </p:txBody>
      </p:sp>
      <p:sp>
        <p:nvSpPr>
          <p:cNvPr id="7" name="Овал 6"/>
          <p:cNvSpPr/>
          <p:nvPr/>
        </p:nvSpPr>
        <p:spPr>
          <a:xfrm>
            <a:off x="4825219" y="2140521"/>
            <a:ext cx="3802743" cy="1364343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группу этих решений входят: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106684" y="3300549"/>
            <a:ext cx="7868195" cy="24155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buFont typeface="Arial" pitchFamily="34" charset="0"/>
              <a:buChar char="•"/>
            </a:pP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Дистанционное зондирование Земли, например, оперативное получение спутниковых снимков с Formosat-2 (NSPO, Тайвань), </a:t>
            </a:r>
            <a:r>
              <a:rPr lang="ru-RU" sz="2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RapidEye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RapidEye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AG, Германия) и аэрофотоснимков</a:t>
            </a:r>
          </a:p>
          <a:p>
            <a:pPr algn="ctr"/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7720708" y="1015218"/>
            <a:ext cx="5428343" cy="16250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buFont typeface="Arial" pitchFamily="34" charset="0"/>
              <a:buChar char="•"/>
            </a:pPr>
            <a:r>
              <a:rPr lang="ru-RU" sz="2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Геоинформационные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системы (ГИС)</a:t>
            </a:r>
          </a:p>
          <a:p>
            <a:pPr algn="ctr"/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348789" y="3686852"/>
            <a:ext cx="4709885" cy="17634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buFont typeface="Arial" pitchFamily="34" charset="0"/>
              <a:buChar char="•"/>
            </a:pP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Технология дифференцированного внесения удобрений</a:t>
            </a:r>
          </a:p>
          <a:p>
            <a:pPr algn="ctr"/>
            <a:endParaRPr lang="ru-RU" dirty="0"/>
          </a:p>
        </p:txBody>
      </p:sp>
      <p:sp>
        <p:nvSpPr>
          <p:cNvPr id="27" name="Двойная стрелка влево/вверх 26"/>
          <p:cNvSpPr/>
          <p:nvPr/>
        </p:nvSpPr>
        <p:spPr>
          <a:xfrm rot="8389898">
            <a:off x="8893769" y="2483636"/>
            <a:ext cx="1157362" cy="1084756"/>
          </a:xfrm>
          <a:prstGeom prst="lef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Двойная стрелка влево/вверх 27"/>
          <p:cNvSpPr/>
          <p:nvPr/>
        </p:nvSpPr>
        <p:spPr>
          <a:xfrm rot="18567784">
            <a:off x="3463531" y="2605667"/>
            <a:ext cx="1157362" cy="1084756"/>
          </a:xfrm>
          <a:prstGeom prst="lef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915" name="Rectangle 3"/>
          <p:cNvSpPr>
            <a:spLocks noChangeArrowheads="1"/>
          </p:cNvSpPr>
          <p:nvPr/>
        </p:nvSpPr>
        <p:spPr bwMode="auto">
          <a:xfrm>
            <a:off x="1874138" y="5366993"/>
            <a:ext cx="9118971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Основными игроками на рынке точного фермерства в секторе спутниковой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навигации являются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Ag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Leader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(США), AGCO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Corporation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(США),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CropX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(США), J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ohn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Deere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(США),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Trimble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Inc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(США),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Leica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Geosystems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(Швейцария) и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Monsanto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(США).</a:t>
            </a:r>
            <a:endParaRPr kumimoji="0" lang="ru-RU" b="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857503" y="1762181"/>
            <a:ext cx="10363826" cy="3424107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6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  <a:endParaRPr lang="ru-RU" sz="60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Капля">
  <a:themeElements>
    <a:clrScheme name="Капля">
      <a:dk1>
        <a:sysClr val="windowText" lastClr="000000"/>
      </a:dk1>
      <a:lt1>
        <a:sysClr val="window" lastClr="FFFFFF"/>
      </a:lt1>
      <a:dk2>
        <a:srgbClr val="27537E"/>
      </a:dk2>
      <a:lt2>
        <a:srgbClr val="AABED7"/>
      </a:lt2>
      <a:accent1>
        <a:srgbClr val="E34B7A"/>
      </a:accent1>
      <a:accent2>
        <a:srgbClr val="AC339A"/>
      </a:accent2>
      <a:accent3>
        <a:srgbClr val="6953B7"/>
      </a:accent3>
      <a:accent4>
        <a:srgbClr val="1D7EAB"/>
      </a:accent4>
      <a:accent5>
        <a:srgbClr val="43AFD6"/>
      </a:accent5>
      <a:accent6>
        <a:srgbClr val="DE85E1"/>
      </a:accent6>
      <a:hlink>
        <a:srgbClr val="ED87A6"/>
      </a:hlink>
      <a:folHlink>
        <a:srgbClr val="C99EAC"/>
      </a:folHlink>
    </a:clrScheme>
    <a:fontScheme name="Капля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апля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8000"/>
                <a:shade val="100000"/>
                <a:hueMod val="136000"/>
                <a:satMod val="160000"/>
                <a:lumMod val="105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Droplet" id="{8984A317-299A-4E50-B45D-BFC9EDE2337A}" vid="{C71B277C-C29A-4BA0-A7BA-43502DF21AB3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Капля</Template>
  <TotalTime>563</TotalTime>
  <Words>707</Words>
  <Application>Microsoft Office PowerPoint</Application>
  <PresentationFormat>Произвольный</PresentationFormat>
  <Paragraphs>104</Paragraphs>
  <Slides>16</Slides>
  <Notes>4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Капля</vt:lpstr>
      <vt:lpstr>Слайд 1</vt:lpstr>
      <vt:lpstr>Точное земледелие – Технология XXI века</vt:lpstr>
      <vt:lpstr>Три наиболее распространенных составляющих точного земледелия, к которым относятся:</vt:lpstr>
      <vt:lpstr>Слайд 4</vt:lpstr>
      <vt:lpstr>Слайд 5</vt:lpstr>
      <vt:lpstr>Внедрение инновационных технологий позволит:</vt:lpstr>
      <vt:lpstr>Что такое NDVI?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Точное земледелие – это система управления продуктивностью посевов, основанная на использовании комплекса спутниковых и компьютерных технологий.  </vt:lpstr>
      <vt:lpstr>Слайд 16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Государственное регулирование земельных отношений </dc:title>
  <dc:creator>user</dc:creator>
  <cp:lastModifiedBy>РАХА</cp:lastModifiedBy>
  <cp:revision>77</cp:revision>
  <dcterms:created xsi:type="dcterms:W3CDTF">2020-07-29T07:21:19Z</dcterms:created>
  <dcterms:modified xsi:type="dcterms:W3CDTF">2020-12-26T17:27:14Z</dcterms:modified>
</cp:coreProperties>
</file>